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5266" y="682581"/>
            <a:ext cx="7197726" cy="1140254"/>
          </a:xfrm>
        </p:spPr>
        <p:txBody>
          <a:bodyPr/>
          <a:lstStyle/>
          <a:p>
            <a:r>
              <a:rPr lang="en-US" dirty="0" smtClean="0"/>
              <a:t>Networking devices</a:t>
            </a:r>
            <a:endParaRPr lang="en-US" dirty="0"/>
          </a:p>
        </p:txBody>
      </p:sp>
      <p:pic>
        <p:nvPicPr>
          <p:cNvPr id="1026" name="Picture 2" descr="Image result for networking devic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" t="3349" b="4006"/>
          <a:stretch/>
        </p:blipFill>
        <p:spPr bwMode="auto">
          <a:xfrm>
            <a:off x="2163651" y="1999674"/>
            <a:ext cx="8731876" cy="445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129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 of devices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858" y="2497141"/>
            <a:ext cx="9207310" cy="391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4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itchFamily="34" charset="0"/>
              </a:rPr>
              <a:t>Repeaters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Repeaters are used to extend the distance between networking devices</a:t>
            </a:r>
            <a:r>
              <a:rPr lang="en-US" dirty="0" smtClean="0">
                <a:latin typeface="Century Gothic" pitchFamily="34" charset="0"/>
              </a:rPr>
              <a:t>.</a:t>
            </a:r>
          </a:p>
          <a:p>
            <a:r>
              <a:rPr lang="en-US" dirty="0">
                <a:latin typeface="Century Gothic" panose="020B0502020202020204" pitchFamily="34" charset="0"/>
              </a:rPr>
              <a:t>A repeater operates at the physical layer.</a:t>
            </a:r>
          </a:p>
          <a:p>
            <a:r>
              <a:rPr lang="en-US" dirty="0">
                <a:latin typeface="Century Gothic" panose="020B0502020202020204" pitchFamily="34" charset="0"/>
              </a:rPr>
              <a:t>Its job is to regenerate the signal over the same network before the signal becomes too weak or corrupted</a:t>
            </a:r>
            <a:r>
              <a:rPr lang="en-US" dirty="0" smtClean="0">
                <a:latin typeface="Century Gothic" panose="020B0502020202020204" pitchFamily="34" charset="0"/>
              </a:rPr>
              <a:t>.</a:t>
            </a:r>
          </a:p>
          <a:p>
            <a:r>
              <a:rPr lang="en-US" dirty="0">
                <a:latin typeface="Century Gothic" panose="020B0502020202020204" pitchFamily="34" charset="0"/>
              </a:rPr>
              <a:t>T</a:t>
            </a:r>
            <a:r>
              <a:rPr lang="en-US" dirty="0" smtClean="0">
                <a:latin typeface="Century Gothic" panose="020B0502020202020204" pitchFamily="34" charset="0"/>
              </a:rPr>
              <a:t>hey </a:t>
            </a:r>
            <a:r>
              <a:rPr lang="en-US" dirty="0">
                <a:latin typeface="Century Gothic" panose="020B0502020202020204" pitchFamily="34" charset="0"/>
              </a:rPr>
              <a:t>copy the signal bit by bit and regenerate it at the original strength.</a:t>
            </a:r>
            <a:endParaRPr lang="en-US" dirty="0">
              <a:latin typeface="Century Gothic" pitchFamily="34" charset="0"/>
            </a:endParaRPr>
          </a:p>
          <a:p>
            <a:r>
              <a:rPr lang="en-US" dirty="0">
                <a:latin typeface="Century Gothic" pitchFamily="34" charset="0"/>
              </a:rPr>
              <a:t>Job of repeaters are to make devices communicate with each other even if they are 100 feet away from each </a:t>
            </a:r>
            <a:r>
              <a:rPr lang="en-US" dirty="0" smtClean="0">
                <a:latin typeface="Century Gothic" pitchFamily="34" charset="0"/>
              </a:rPr>
              <a:t>other.</a:t>
            </a:r>
          </a:p>
          <a:p>
            <a:endParaRPr lang="en-US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97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itchFamily="34" charset="0"/>
              </a:rPr>
              <a:t>Repeaters</a:t>
            </a:r>
            <a:endParaRPr lang="en-US" dirty="0"/>
          </a:p>
        </p:txBody>
      </p:sp>
      <p:pic>
        <p:nvPicPr>
          <p:cNvPr id="4" name="Content Placeholder 3" descr="ACN_Repeaters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" r="572"/>
          <a:stretch>
            <a:fillRect/>
          </a:stretch>
        </p:blipFill>
        <p:spPr>
          <a:xfrm>
            <a:off x="1688228" y="1871581"/>
            <a:ext cx="8461420" cy="438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17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itchFamily="34" charset="0"/>
              </a:rPr>
              <a:t>Wireless Access Point (AP)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2142067"/>
            <a:ext cx="5624847" cy="364913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Century Gothic" pitchFamily="34" charset="0"/>
              </a:rPr>
              <a:t>These are just like Hub, its just that they transfer information wirelessly.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entury Gothic" pitchFamily="34" charset="0"/>
              </a:rPr>
              <a:t>All the information is first transmitted to AP which then transmits it to other devices.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entury Gothic" pitchFamily="34" charset="0"/>
              </a:rPr>
              <a:t>The major difference between a hub and an AP is that in AP after receiving the information the client device sends back the acknowledgement to the send to tell it has received the information successfully.</a:t>
            </a:r>
          </a:p>
          <a:p>
            <a:pPr>
              <a:lnSpc>
                <a:spcPct val="170000"/>
              </a:lnSpc>
            </a:pPr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  <p:pic>
        <p:nvPicPr>
          <p:cNvPr id="4" name="Content Placeholder 4" descr="ACN_AP.tiff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15" r="-24215"/>
          <a:stretch>
            <a:fillRect/>
          </a:stretch>
        </p:blipFill>
        <p:spPr>
          <a:xfrm>
            <a:off x="6022146" y="2065867"/>
            <a:ext cx="5837149" cy="345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10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</a:pPr>
            <a:r>
              <a:rPr lang="en-US" dirty="0">
                <a:latin typeface="Century Gothic" pitchFamily="34" charset="0"/>
              </a:rPr>
              <a:t>A Network switch is more like an Intelligent Hub.</a:t>
            </a:r>
          </a:p>
          <a:p>
            <a:pPr>
              <a:lnSpc>
                <a:spcPct val="170000"/>
              </a:lnSpc>
            </a:pPr>
            <a:r>
              <a:rPr lang="en-US" dirty="0">
                <a:latin typeface="Century Gothic" pitchFamily="34" charset="0"/>
              </a:rPr>
              <a:t>They not only repeats the signal received but also reads the actual information in the message.</a:t>
            </a:r>
          </a:p>
          <a:p>
            <a:pPr>
              <a:lnSpc>
                <a:spcPct val="170000"/>
              </a:lnSpc>
            </a:pPr>
            <a:r>
              <a:rPr lang="en-US" dirty="0">
                <a:latin typeface="Century Gothic" pitchFamily="34" charset="0"/>
              </a:rPr>
              <a:t>The message contains source and destination MAC addresses which are reads by the switch.</a:t>
            </a:r>
          </a:p>
          <a:p>
            <a:pPr>
              <a:lnSpc>
                <a:spcPct val="170000"/>
              </a:lnSpc>
            </a:pPr>
            <a:r>
              <a:rPr lang="en-US" dirty="0">
                <a:latin typeface="Century Gothic" pitchFamily="34" charset="0"/>
              </a:rPr>
              <a:t>Switch maintains a Switch Table which keeps track of which device is connected to which port</a:t>
            </a:r>
            <a:r>
              <a:rPr lang="en-US" dirty="0" smtClean="0">
                <a:latin typeface="Century Gothic" pitchFamily="34" charset="0"/>
              </a:rPr>
              <a:t>.</a:t>
            </a:r>
          </a:p>
          <a:p>
            <a:r>
              <a:rPr lang="en-US" dirty="0"/>
              <a:t>A LAN switch operates at the </a:t>
            </a:r>
            <a:r>
              <a:rPr lang="en-US" i="1" dirty="0"/>
              <a:t>data link layer </a:t>
            </a:r>
            <a:r>
              <a:rPr lang="en-US" dirty="0"/>
              <a:t>or </a:t>
            </a:r>
            <a:r>
              <a:rPr lang="en-US" dirty="0" smtClean="0"/>
              <a:t>the </a:t>
            </a:r>
            <a:r>
              <a:rPr lang="en-US" i="1" dirty="0" smtClean="0"/>
              <a:t>network layer </a:t>
            </a:r>
            <a:r>
              <a:rPr lang="en-US" dirty="0" smtClean="0"/>
              <a:t>of the OSI Model.</a:t>
            </a:r>
            <a:endParaRPr lang="en-US" dirty="0" smtClean="0">
              <a:latin typeface="Century Gothic" pitchFamily="34" charset="0"/>
            </a:endParaRPr>
          </a:p>
          <a:p>
            <a:pPr>
              <a:lnSpc>
                <a:spcPct val="170000"/>
              </a:lnSpc>
            </a:pPr>
            <a:r>
              <a:rPr lang="en-US" dirty="0" smtClean="0">
                <a:latin typeface="Century Gothic" pitchFamily="34" charset="0"/>
              </a:rPr>
              <a:t>Switch </a:t>
            </a:r>
            <a:r>
              <a:rPr lang="en-US" dirty="0">
                <a:latin typeface="Century Gothic" pitchFamily="34" charset="0"/>
              </a:rPr>
              <a:t>normally deals with information in the form of Frames.</a:t>
            </a:r>
          </a:p>
          <a:p>
            <a:pPr>
              <a:lnSpc>
                <a:spcPct val="170000"/>
              </a:lnSpc>
            </a:pPr>
            <a:endParaRPr lang="en-US" dirty="0">
              <a:latin typeface="Century Gothic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893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using switch</a:t>
            </a:r>
            <a:endParaRPr lang="en-US" dirty="0"/>
          </a:p>
        </p:txBody>
      </p:sp>
      <p:pic>
        <p:nvPicPr>
          <p:cNvPr id="4" name="Content Placeholder 3" descr="ACN_Switch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05" r="-23005"/>
          <a:stretch>
            <a:fillRect/>
          </a:stretch>
        </p:blipFill>
        <p:spPr>
          <a:xfrm>
            <a:off x="553792" y="2205932"/>
            <a:ext cx="10702344" cy="443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941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Routers enable communication between two LANs by forwarding packets.</a:t>
            </a:r>
          </a:p>
          <a:p>
            <a:r>
              <a:rPr lang="en-US" dirty="0"/>
              <a:t>Multiple routers also communicate with each other using packet forwarding.</a:t>
            </a:r>
          </a:p>
          <a:p>
            <a:r>
              <a:rPr lang="en-US" dirty="0"/>
              <a:t>Routers work with Logical Address (IP Address).</a:t>
            </a:r>
          </a:p>
          <a:p>
            <a:r>
              <a:rPr lang="en-US" dirty="0"/>
              <a:t>Routers work with packets instead of frames.</a:t>
            </a:r>
          </a:p>
          <a:p>
            <a:r>
              <a:rPr lang="en-US" dirty="0"/>
              <a:t>Like Switches routers also maintain a table which is called a Routing Table.</a:t>
            </a:r>
          </a:p>
          <a:p>
            <a:r>
              <a:rPr lang="en-US" dirty="0" smtClean="0"/>
              <a:t>Routers are 3</a:t>
            </a:r>
            <a:r>
              <a:rPr lang="en-US" baseline="30000" dirty="0" smtClean="0"/>
              <a:t>rd</a:t>
            </a:r>
            <a:r>
              <a:rPr lang="en-US" dirty="0" smtClean="0"/>
              <a:t>  layer device.</a:t>
            </a:r>
          </a:p>
          <a:p>
            <a:r>
              <a:rPr lang="en-US" dirty="0" smtClean="0"/>
              <a:t>Routers examine incoming packets to determine destination addresses. After that it checks its routing table to select the best path for data transmission.</a:t>
            </a:r>
          </a:p>
        </p:txBody>
      </p:sp>
    </p:spTree>
    <p:extLst>
      <p:ext uri="{BB962C8B-B14F-4D97-AF65-F5344CB8AC3E}">
        <p14:creationId xmlns:p14="http://schemas.microsoft.com/office/powerpoint/2010/main" val="1005047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using router</a:t>
            </a:r>
            <a:endParaRPr lang="en-US" dirty="0"/>
          </a:p>
        </p:txBody>
      </p:sp>
      <p:pic>
        <p:nvPicPr>
          <p:cNvPr id="4" name="Content Placeholder 4" descr="ACN_Routers_1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52" r="-4852"/>
          <a:stretch>
            <a:fillRect/>
          </a:stretch>
        </p:blipFill>
        <p:spPr>
          <a:xfrm>
            <a:off x="1571223" y="2323843"/>
            <a:ext cx="8577329" cy="394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46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using router</a:t>
            </a:r>
          </a:p>
        </p:txBody>
      </p:sp>
      <p:pic>
        <p:nvPicPr>
          <p:cNvPr id="4" name="Content Placeholder 4" descr="ACN_LAN_With_Routers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26" r="-10026"/>
          <a:stretch>
            <a:fillRect/>
          </a:stretch>
        </p:blipFill>
        <p:spPr>
          <a:xfrm>
            <a:off x="1044284" y="2065867"/>
            <a:ext cx="9414457" cy="429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57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itchFamily="34" charset="0"/>
              </a:rPr>
              <a:t>Routers vs. Switches</a:t>
            </a:r>
            <a:endParaRPr lang="en-US" dirty="0"/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6525" y="1780930"/>
            <a:ext cx="9156878" cy="483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0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Networking devices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880315"/>
            <a:ext cx="10131425" cy="3910885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Network devices are the devices used for organizing a network, connecting to a network, routing the packets, strengthening the signals, communicating with </a:t>
            </a:r>
            <a:r>
              <a:rPr lang="en-US" sz="2000" dirty="0" smtClean="0"/>
              <a:t>others.</a:t>
            </a:r>
          </a:p>
          <a:p>
            <a:r>
              <a:rPr lang="en-US" sz="2000" dirty="0" smtClean="0"/>
              <a:t>Network Interface Card (NIC)</a:t>
            </a:r>
          </a:p>
          <a:p>
            <a:r>
              <a:rPr lang="en-US" sz="2000" dirty="0" smtClean="0"/>
              <a:t>Modem</a:t>
            </a:r>
          </a:p>
          <a:p>
            <a:r>
              <a:rPr lang="en-US" sz="2000" dirty="0" smtClean="0"/>
              <a:t>Hub </a:t>
            </a:r>
          </a:p>
          <a:p>
            <a:r>
              <a:rPr lang="en-US" sz="2000" dirty="0" smtClean="0"/>
              <a:t>Repeaters</a:t>
            </a:r>
          </a:p>
          <a:p>
            <a:r>
              <a:rPr lang="en-US" sz="2000" dirty="0"/>
              <a:t>Wireless Access Point (AP)</a:t>
            </a:r>
            <a:endParaRPr lang="en-US" sz="2000" dirty="0" smtClean="0"/>
          </a:p>
          <a:p>
            <a:r>
              <a:rPr lang="en-US" sz="2000" dirty="0" smtClean="0"/>
              <a:t>Switch </a:t>
            </a:r>
          </a:p>
          <a:p>
            <a:r>
              <a:rPr lang="en-US" sz="2000" dirty="0" smtClean="0"/>
              <a:t>Router</a:t>
            </a:r>
          </a:p>
          <a:p>
            <a:r>
              <a:rPr lang="en-US" sz="2000" dirty="0" smtClean="0"/>
              <a:t>Bridge</a:t>
            </a:r>
          </a:p>
          <a:p>
            <a:r>
              <a:rPr lang="en-US" sz="2000" dirty="0" smtClean="0"/>
              <a:t>Gateway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64477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Hardware </a:t>
            </a:r>
            <a:r>
              <a:rPr lang="en-US" dirty="0" smtClean="0"/>
              <a:t>device which works </a:t>
            </a:r>
            <a:r>
              <a:rPr lang="en-US" dirty="0"/>
              <a:t>at data link layer.</a:t>
            </a:r>
          </a:p>
          <a:p>
            <a:r>
              <a:rPr lang="en-US" dirty="0" smtClean="0"/>
              <a:t> </a:t>
            </a:r>
            <a:r>
              <a:rPr lang="en-US" dirty="0"/>
              <a:t>It provides interconnection with other bridge </a:t>
            </a:r>
            <a:r>
              <a:rPr lang="en-US" dirty="0" smtClean="0"/>
              <a:t>networks that </a:t>
            </a:r>
            <a:r>
              <a:rPr lang="en-US" dirty="0"/>
              <a:t>use the same protocol.</a:t>
            </a:r>
          </a:p>
          <a:p>
            <a:r>
              <a:rPr lang="en-US" dirty="0" smtClean="0"/>
              <a:t>Connecting </a:t>
            </a:r>
            <a:r>
              <a:rPr lang="en-US" dirty="0"/>
              <a:t>two different networks together </a:t>
            </a:r>
            <a:r>
              <a:rPr lang="en-US" dirty="0" smtClean="0"/>
              <a:t>and providing </a:t>
            </a:r>
            <a:r>
              <a:rPr lang="en-US" dirty="0"/>
              <a:t>communication between them.</a:t>
            </a:r>
          </a:p>
          <a:p>
            <a:r>
              <a:rPr lang="en-US" dirty="0" smtClean="0"/>
              <a:t> </a:t>
            </a:r>
            <a:r>
              <a:rPr lang="en-US" dirty="0"/>
              <a:t>Bridges are similar to repeaters </a:t>
            </a:r>
            <a:r>
              <a:rPr lang="en-US" dirty="0" smtClean="0"/>
              <a:t>with additional feature of filtering noise.</a:t>
            </a:r>
          </a:p>
          <a:p>
            <a:r>
              <a:rPr lang="en-US" dirty="0" smtClean="0"/>
              <a:t>It can filter traffic on the basis of MAC address.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Bridges maintain the media access control (</a:t>
            </a:r>
            <a:r>
              <a:rPr lang="en-US" dirty="0" smtClean="0"/>
              <a:t>MAC) address </a:t>
            </a:r>
            <a:r>
              <a:rPr lang="en-US" dirty="0"/>
              <a:t>table as soon as they discover new </a:t>
            </a:r>
            <a:r>
              <a:rPr lang="en-US" dirty="0" smtClean="0"/>
              <a:t>segments, so </a:t>
            </a:r>
            <a:r>
              <a:rPr lang="en-US" dirty="0"/>
              <a:t>subsequent transmissions are sent to only to </a:t>
            </a:r>
            <a:r>
              <a:rPr lang="en-US" dirty="0" smtClean="0"/>
              <a:t>the desired </a:t>
            </a:r>
            <a:r>
              <a:rPr lang="en-US" dirty="0"/>
              <a:t>recipient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can only transmit data if it is aware of  destination MAC address.</a:t>
            </a:r>
          </a:p>
          <a:p>
            <a:r>
              <a:rPr lang="en-US" dirty="0" smtClean="0"/>
              <a:t>More intelligent than repeaters but less than routers.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444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bridge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"/>
          <a:stretch/>
        </p:blipFill>
        <p:spPr>
          <a:xfrm>
            <a:off x="2498502" y="2292439"/>
            <a:ext cx="6452316" cy="4333741"/>
          </a:xfrm>
        </p:spPr>
      </p:pic>
    </p:spTree>
    <p:extLst>
      <p:ext uri="{BB962C8B-B14F-4D97-AF65-F5344CB8AC3E}">
        <p14:creationId xmlns:p14="http://schemas.microsoft.com/office/powerpoint/2010/main" val="3494801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gateway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gateway, as the name suggests, is a passage </a:t>
            </a:r>
            <a:r>
              <a:rPr lang="en-US" dirty="0" smtClean="0"/>
              <a:t>to connect </a:t>
            </a:r>
            <a:r>
              <a:rPr lang="en-US" dirty="0"/>
              <a:t>two networks together that may work</a:t>
            </a:r>
          </a:p>
          <a:p>
            <a:pPr marL="0" indent="0">
              <a:buNone/>
            </a:pPr>
            <a:r>
              <a:rPr lang="en-US" dirty="0" smtClean="0"/>
              <a:t>     upon </a:t>
            </a:r>
            <a:r>
              <a:rPr lang="en-US" dirty="0"/>
              <a:t>different networking models</a:t>
            </a:r>
            <a:r>
              <a:rPr lang="en-US" dirty="0" smtClean="0"/>
              <a:t>.</a:t>
            </a:r>
          </a:p>
          <a:p>
            <a:r>
              <a:rPr lang="en-US" dirty="0"/>
              <a:t>It uses packet transmission.</a:t>
            </a:r>
          </a:p>
          <a:p>
            <a:r>
              <a:rPr lang="en-US" dirty="0"/>
              <a:t>It operates on 3</a:t>
            </a:r>
            <a:r>
              <a:rPr lang="en-US" baseline="30000" dirty="0"/>
              <a:t>rd</a:t>
            </a:r>
            <a:r>
              <a:rPr lang="en-US" dirty="0"/>
              <a:t> layer of OSI model.</a:t>
            </a:r>
          </a:p>
          <a:p>
            <a:r>
              <a:rPr lang="en-US" dirty="0" smtClean="0"/>
              <a:t>They </a:t>
            </a:r>
            <a:r>
              <a:rPr lang="en-US" dirty="0"/>
              <a:t>basically works as the messenger agents </a:t>
            </a:r>
            <a:r>
              <a:rPr lang="en-US" dirty="0" smtClean="0"/>
              <a:t>that take </a:t>
            </a:r>
            <a:r>
              <a:rPr lang="en-US" dirty="0"/>
              <a:t>data from one system, interpret it, </a:t>
            </a:r>
            <a:r>
              <a:rPr lang="en-US" dirty="0" smtClean="0"/>
              <a:t>and transfer </a:t>
            </a:r>
            <a:r>
              <a:rPr lang="en-US" dirty="0"/>
              <a:t>it to another system</a:t>
            </a:r>
            <a:r>
              <a:rPr lang="en-US" dirty="0" smtClean="0"/>
              <a:t>.</a:t>
            </a:r>
          </a:p>
          <a:p>
            <a:r>
              <a:rPr lang="en-US" dirty="0" smtClean="0"/>
              <a:t>All </a:t>
            </a:r>
            <a:r>
              <a:rPr lang="en-US" dirty="0"/>
              <a:t>data routed inward or outward must </a:t>
            </a:r>
            <a:r>
              <a:rPr lang="en-US" dirty="0" smtClean="0"/>
              <a:t>first pass </a:t>
            </a:r>
            <a:r>
              <a:rPr lang="en-US" dirty="0"/>
              <a:t>through and communicate with the gateway </a:t>
            </a:r>
            <a:r>
              <a:rPr lang="en-US" dirty="0" smtClean="0"/>
              <a:t>in order </a:t>
            </a:r>
            <a:r>
              <a:rPr lang="en-US" dirty="0"/>
              <a:t>to use routing paths.</a:t>
            </a:r>
          </a:p>
          <a:p>
            <a:r>
              <a:rPr lang="en-US" dirty="0" smtClean="0"/>
              <a:t> </a:t>
            </a:r>
            <a:r>
              <a:rPr lang="en-US" dirty="0"/>
              <a:t>Gateways are also called protocol </a:t>
            </a:r>
            <a:r>
              <a:rPr lang="en-US" dirty="0" smtClean="0"/>
              <a:t>converters.		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8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networking devic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02" y="1061315"/>
            <a:ext cx="9901082" cy="473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696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Interface Card (NIC)</a:t>
            </a:r>
            <a:br>
              <a:rPr lang="en-US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704186"/>
            <a:ext cx="10131425" cy="4104185"/>
          </a:xfrm>
        </p:spPr>
        <p:txBody>
          <a:bodyPr>
            <a:normAutofit/>
          </a:bodyPr>
          <a:lstStyle/>
          <a:p>
            <a:r>
              <a:rPr lang="en-US" sz="2000" dirty="0"/>
              <a:t>It’s a plastic circuit board that have  several computer chips that process signals from the network and the PC.</a:t>
            </a:r>
            <a:endParaRPr lang="en-US" sz="2000" i="1" dirty="0"/>
          </a:p>
          <a:p>
            <a:r>
              <a:rPr lang="en-US" sz="2000" i="1" dirty="0" smtClean="0"/>
              <a:t>A hardware </a:t>
            </a:r>
            <a:r>
              <a:rPr lang="en-US" sz="2000" i="1" dirty="0"/>
              <a:t>component </a:t>
            </a:r>
            <a:r>
              <a:rPr lang="en-US" sz="2000" dirty="0"/>
              <a:t>that </a:t>
            </a:r>
            <a:r>
              <a:rPr lang="en-US" sz="2000" i="1" dirty="0"/>
              <a:t>connects your computer </a:t>
            </a:r>
            <a:r>
              <a:rPr lang="en-US" sz="2000" dirty="0"/>
              <a:t>to </a:t>
            </a:r>
            <a:r>
              <a:rPr lang="en-US" sz="2000" dirty="0" smtClean="0"/>
              <a:t>a local </a:t>
            </a:r>
            <a:r>
              <a:rPr lang="en-US" sz="2000" dirty="0"/>
              <a:t>data network or the </a:t>
            </a:r>
            <a:r>
              <a:rPr lang="en-US" sz="2000" i="1" dirty="0"/>
              <a:t>Internet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Provides </a:t>
            </a:r>
            <a:r>
              <a:rPr lang="en-US" sz="2000" dirty="0"/>
              <a:t>an interface onto a network (usually a LAN) for </a:t>
            </a:r>
            <a:r>
              <a:rPr lang="en-US" sz="2000" dirty="0" smtClean="0"/>
              <a:t>a computer system.</a:t>
            </a:r>
          </a:p>
          <a:p>
            <a:r>
              <a:rPr lang="en-US" sz="2000" dirty="0" smtClean="0"/>
              <a:t>It uses 48 bit MAC address and is a physical layer device.</a:t>
            </a:r>
          </a:p>
          <a:p>
            <a:r>
              <a:rPr lang="en-US" sz="2000" dirty="0"/>
              <a:t>The NIC has RJ45 socket where network cable is physically plugged in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The earliest </a:t>
            </a:r>
            <a:r>
              <a:rPr lang="en-US" sz="2000" b="1" dirty="0"/>
              <a:t>Ethernet cards</a:t>
            </a:r>
            <a:r>
              <a:rPr lang="en-US" sz="2000" dirty="0"/>
              <a:t> were external to the system and needed to be installed manually.</a:t>
            </a:r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6010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Interface Card (NIC)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ACN_NIC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61" b="-13861"/>
          <a:stretch>
            <a:fillRect/>
          </a:stretch>
        </p:blipFill>
        <p:spPr>
          <a:xfrm>
            <a:off x="2070034" y="1922597"/>
            <a:ext cx="7752545" cy="459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66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Modem is short for Modulator / Demodulator</a:t>
            </a:r>
            <a:r>
              <a:rPr lang="en-US" dirty="0" smtClean="0"/>
              <a:t>.</a:t>
            </a:r>
          </a:p>
          <a:p>
            <a:r>
              <a:rPr lang="en-US" dirty="0"/>
              <a:t>It </a:t>
            </a:r>
            <a:r>
              <a:rPr lang="en-US" i="1" dirty="0"/>
              <a:t>converts or modulates </a:t>
            </a:r>
            <a:r>
              <a:rPr lang="en-US" dirty="0"/>
              <a:t>an </a:t>
            </a:r>
            <a:r>
              <a:rPr lang="en-US" i="1" dirty="0"/>
              <a:t>analog signal </a:t>
            </a:r>
            <a:r>
              <a:rPr lang="en-US" dirty="0"/>
              <a:t>from </a:t>
            </a:r>
            <a:r>
              <a:rPr lang="en-US" dirty="0" smtClean="0"/>
              <a:t>a telephone </a:t>
            </a:r>
            <a:r>
              <a:rPr lang="en-US" dirty="0"/>
              <a:t>or cable wire to a </a:t>
            </a:r>
            <a:r>
              <a:rPr lang="en-US" i="1" dirty="0"/>
              <a:t>digital signal </a:t>
            </a:r>
            <a:r>
              <a:rPr lang="en-US" dirty="0"/>
              <a:t>that </a:t>
            </a:r>
            <a:r>
              <a:rPr lang="en-US" dirty="0" smtClean="0"/>
              <a:t>a computer </a:t>
            </a:r>
            <a:r>
              <a:rPr lang="en-US" dirty="0"/>
              <a:t>can recognize</a:t>
            </a:r>
            <a:r>
              <a:rPr lang="en-US" dirty="0" smtClean="0"/>
              <a:t>.</a:t>
            </a:r>
          </a:p>
          <a:p>
            <a:r>
              <a:rPr lang="en-US" dirty="0"/>
              <a:t>Similarly, it converts outgoing digital data from </a:t>
            </a:r>
            <a:r>
              <a:rPr lang="en-US" dirty="0" smtClean="0"/>
              <a:t>a computer </a:t>
            </a:r>
            <a:r>
              <a:rPr lang="en-US" dirty="0"/>
              <a:t>or other device to an analog signal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sz="2000" b="1" i="1" dirty="0"/>
              <a:t>D</a:t>
            </a:r>
            <a:r>
              <a:rPr lang="en-US" sz="2000" b="1" i="1" dirty="0" smtClean="0"/>
              <a:t>ial-up Modems</a:t>
            </a:r>
            <a:endParaRPr lang="en-US" sz="2000" b="1" dirty="0" smtClean="0"/>
          </a:p>
          <a:p>
            <a:r>
              <a:rPr lang="en-US" dirty="0"/>
              <a:t>The first modems were </a:t>
            </a:r>
            <a:r>
              <a:rPr lang="en-US" i="1" dirty="0"/>
              <a:t>dial-up </a:t>
            </a:r>
            <a:r>
              <a:rPr lang="en-US" dirty="0"/>
              <a:t>meaning they had </a:t>
            </a:r>
            <a:r>
              <a:rPr lang="en-US" dirty="0" smtClean="0"/>
              <a:t>to dial </a:t>
            </a:r>
            <a:r>
              <a:rPr lang="en-US" dirty="0"/>
              <a:t>a phone number to connect to an </a:t>
            </a:r>
            <a:r>
              <a:rPr lang="en-US" i="1" dirty="0"/>
              <a:t>ISP.</a:t>
            </a:r>
          </a:p>
          <a:p>
            <a:r>
              <a:rPr lang="en-US" dirty="0" smtClean="0"/>
              <a:t> </a:t>
            </a:r>
            <a:r>
              <a:rPr lang="en-US" dirty="0"/>
              <a:t>These modems operated over standard </a:t>
            </a:r>
            <a:r>
              <a:rPr lang="en-US" dirty="0" smtClean="0"/>
              <a:t>analog phone </a:t>
            </a:r>
            <a:r>
              <a:rPr lang="en-US" dirty="0"/>
              <a:t>lines and used the same frequencies </a:t>
            </a:r>
            <a:r>
              <a:rPr lang="en-US" dirty="0" smtClean="0"/>
              <a:t>as telephone </a:t>
            </a:r>
            <a:r>
              <a:rPr lang="en-US" dirty="0"/>
              <a:t>calls, which limited their maximum </a:t>
            </a:r>
            <a:r>
              <a:rPr lang="en-US" dirty="0" smtClean="0"/>
              <a:t>data transfer </a:t>
            </a:r>
            <a:r>
              <a:rPr lang="en-US" dirty="0"/>
              <a:t>rate to 56 Kbps.</a:t>
            </a:r>
          </a:p>
          <a:p>
            <a:r>
              <a:rPr lang="en-US" dirty="0" smtClean="0"/>
              <a:t> </a:t>
            </a:r>
            <a:r>
              <a:rPr lang="en-US" dirty="0"/>
              <a:t>Dial-up modems also required full use of the </a:t>
            </a:r>
            <a:r>
              <a:rPr lang="en-US" dirty="0" smtClean="0"/>
              <a:t>local telephone </a:t>
            </a:r>
            <a:r>
              <a:rPr lang="en-US" dirty="0"/>
              <a:t>line, meaning voice calls would </a:t>
            </a:r>
            <a:r>
              <a:rPr lang="en-US" dirty="0" smtClean="0"/>
              <a:t>interrupt the </a:t>
            </a:r>
            <a:r>
              <a:rPr lang="en-US" dirty="0"/>
              <a:t>Internet connection.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844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854559"/>
            <a:ext cx="10131425" cy="3219717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/>
              <a:t>DSL Modem</a:t>
            </a:r>
          </a:p>
          <a:p>
            <a:r>
              <a:rPr lang="en-US" dirty="0" smtClean="0"/>
              <a:t>Modern </a:t>
            </a:r>
            <a:r>
              <a:rPr lang="en-US" dirty="0"/>
              <a:t>modems are typically DSL or </a:t>
            </a:r>
            <a:r>
              <a:rPr lang="en-US" dirty="0" smtClean="0"/>
              <a:t>cable modems</a:t>
            </a:r>
            <a:r>
              <a:rPr lang="en-US" dirty="0"/>
              <a:t>, which are considered </a:t>
            </a:r>
            <a:r>
              <a:rPr lang="en-US" i="1" dirty="0"/>
              <a:t>broadband </a:t>
            </a:r>
            <a:r>
              <a:rPr lang="en-US" dirty="0"/>
              <a:t>devices.</a:t>
            </a:r>
          </a:p>
          <a:p>
            <a:r>
              <a:rPr lang="en-US" dirty="0" smtClean="0"/>
              <a:t>DSL </a:t>
            </a:r>
            <a:r>
              <a:rPr lang="en-US" dirty="0"/>
              <a:t>modems operate over standard </a:t>
            </a:r>
            <a:r>
              <a:rPr lang="en-US" dirty="0" smtClean="0"/>
              <a:t>telephone lines</a:t>
            </a:r>
            <a:r>
              <a:rPr lang="en-US" dirty="0"/>
              <a:t>, but use a wider frequency </a:t>
            </a:r>
            <a:r>
              <a:rPr lang="en-US" dirty="0" smtClean="0"/>
              <a:t>range of 128 kbps.</a:t>
            </a:r>
            <a:endParaRPr lang="en-US" dirty="0"/>
          </a:p>
          <a:p>
            <a:r>
              <a:rPr lang="en-US" dirty="0" smtClean="0"/>
              <a:t>This </a:t>
            </a:r>
            <a:r>
              <a:rPr lang="en-US" dirty="0"/>
              <a:t>allows for higher data transfer rates than </a:t>
            </a:r>
            <a:r>
              <a:rPr lang="en-US" dirty="0" smtClean="0"/>
              <a:t>dialup modems </a:t>
            </a:r>
            <a:r>
              <a:rPr lang="en-US" dirty="0"/>
              <a:t>and enables them to not interfere with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phone </a:t>
            </a:r>
            <a:r>
              <a:rPr lang="en-US" dirty="0"/>
              <a:t>calls.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134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i="1" dirty="0"/>
              <a:t>Hardware device, physical layer device.</a:t>
            </a:r>
          </a:p>
          <a:p>
            <a:r>
              <a:rPr lang="en-US" dirty="0" smtClean="0"/>
              <a:t> </a:t>
            </a:r>
            <a:r>
              <a:rPr lang="en-US" dirty="0"/>
              <a:t>A </a:t>
            </a:r>
            <a:r>
              <a:rPr lang="en-US" i="1" dirty="0"/>
              <a:t>common connection point </a:t>
            </a:r>
            <a:r>
              <a:rPr lang="en-US" dirty="0"/>
              <a:t>for devices in </a:t>
            </a:r>
            <a:r>
              <a:rPr lang="en-US" dirty="0" smtClean="0"/>
              <a:t>a network </a:t>
            </a:r>
            <a:r>
              <a:rPr lang="en-US" dirty="0"/>
              <a:t>– </a:t>
            </a:r>
            <a:r>
              <a:rPr lang="en-US" i="1" dirty="0"/>
              <a:t>connects multiple computers </a:t>
            </a:r>
            <a:r>
              <a:rPr lang="en-US" dirty="0"/>
              <a:t>or </a:t>
            </a:r>
            <a:r>
              <a:rPr lang="en-US" dirty="0" smtClean="0"/>
              <a:t>other network </a:t>
            </a:r>
            <a:r>
              <a:rPr lang="en-US" dirty="0"/>
              <a:t>devices </a:t>
            </a:r>
            <a:r>
              <a:rPr lang="en-US" dirty="0" smtClean="0"/>
              <a:t>together</a:t>
            </a:r>
          </a:p>
          <a:p>
            <a:r>
              <a:rPr lang="en-US" dirty="0"/>
              <a:t>Hubs cannot filter data, so data packets are sent to all connected devices</a:t>
            </a:r>
            <a:r>
              <a:rPr lang="en-US" dirty="0" smtClean="0"/>
              <a:t>.</a:t>
            </a:r>
          </a:p>
          <a:p>
            <a:r>
              <a:rPr lang="en-US" dirty="0"/>
              <a:t>T</a:t>
            </a:r>
            <a:r>
              <a:rPr lang="en-US" dirty="0" smtClean="0"/>
              <a:t>hey </a:t>
            </a:r>
            <a:r>
              <a:rPr lang="en-US" dirty="0"/>
              <a:t>do not have intelligence to find out best path for data </a:t>
            </a:r>
            <a:r>
              <a:rPr lang="en-US" dirty="0" smtClean="0"/>
              <a:t>packets.</a:t>
            </a:r>
          </a:p>
          <a:p>
            <a:r>
              <a:rPr lang="en-US" dirty="0" smtClean="0"/>
              <a:t>There are two types of hubs</a:t>
            </a:r>
          </a:p>
          <a:p>
            <a:pPr lvl="1"/>
            <a:r>
              <a:rPr lang="en-US" dirty="0" smtClean="0"/>
              <a:t>Active Hubs</a:t>
            </a:r>
          </a:p>
          <a:p>
            <a:pPr lvl="1"/>
            <a:r>
              <a:rPr lang="en-US" dirty="0" smtClean="0"/>
              <a:t>Passive Hubs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863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2" y="2142067"/>
            <a:ext cx="5341511" cy="3649133"/>
          </a:xfrm>
        </p:spPr>
        <p:txBody>
          <a:bodyPr/>
          <a:lstStyle/>
          <a:p>
            <a:r>
              <a:rPr lang="en-US" dirty="0"/>
              <a:t>Passive Hub</a:t>
            </a:r>
          </a:p>
          <a:p>
            <a:pPr lvl="1"/>
            <a:r>
              <a:rPr lang="en-US" dirty="0" smtClean="0"/>
              <a:t>Simply connects all the devices together.</a:t>
            </a:r>
          </a:p>
          <a:p>
            <a:r>
              <a:rPr lang="en-US" dirty="0" smtClean="0"/>
              <a:t>Active Hub</a:t>
            </a:r>
          </a:p>
          <a:p>
            <a:pPr lvl="1"/>
            <a:r>
              <a:rPr lang="en-US" dirty="0" smtClean="0"/>
              <a:t>It amplifies the signals before it broadcasts it to other devices.</a:t>
            </a:r>
          </a:p>
          <a:p>
            <a:pPr lvl="1"/>
            <a:endParaRPr lang="en-US" dirty="0" smtClean="0"/>
          </a:p>
        </p:txBody>
      </p:sp>
      <p:pic>
        <p:nvPicPr>
          <p:cNvPr id="4" name="Content Placeholder 4" descr="ACN_Hub.tiff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61" r="-28061"/>
          <a:stretch>
            <a:fillRect/>
          </a:stretch>
        </p:blipFill>
        <p:spPr>
          <a:xfrm>
            <a:off x="4779471" y="1352282"/>
            <a:ext cx="8236844" cy="488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682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513</TotalTime>
  <Words>962</Words>
  <Application>Microsoft Office PowerPoint</Application>
  <PresentationFormat>Widescreen</PresentationFormat>
  <Paragraphs>96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Celestial</vt:lpstr>
      <vt:lpstr>Networking devices</vt:lpstr>
      <vt:lpstr>Networking devices </vt:lpstr>
      <vt:lpstr>PowerPoint Presentation</vt:lpstr>
      <vt:lpstr>Network Interface Card (NIC) </vt:lpstr>
      <vt:lpstr>Network Interface Card (NIC) </vt:lpstr>
      <vt:lpstr>MODEM</vt:lpstr>
      <vt:lpstr>MODEM</vt:lpstr>
      <vt:lpstr>HUB</vt:lpstr>
      <vt:lpstr>HUB</vt:lpstr>
      <vt:lpstr>Representation of devices</vt:lpstr>
      <vt:lpstr>Repeaters</vt:lpstr>
      <vt:lpstr>Repeaters</vt:lpstr>
      <vt:lpstr>Wireless Access Point (AP)</vt:lpstr>
      <vt:lpstr>switch</vt:lpstr>
      <vt:lpstr>Network using switch</vt:lpstr>
      <vt:lpstr>Router </vt:lpstr>
      <vt:lpstr>Network using router</vt:lpstr>
      <vt:lpstr>Network using router</vt:lpstr>
      <vt:lpstr>Routers vs. Switches</vt:lpstr>
      <vt:lpstr>bridge</vt:lpstr>
      <vt:lpstr> bridge</vt:lpstr>
      <vt:lpstr>gateway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Networking devices</dc:title>
  <dc:creator>aiman anum</dc:creator>
  <cp:lastModifiedBy>aiman anum</cp:lastModifiedBy>
  <cp:revision>29</cp:revision>
  <dcterms:created xsi:type="dcterms:W3CDTF">2019-03-19T13:27:55Z</dcterms:created>
  <dcterms:modified xsi:type="dcterms:W3CDTF">2019-03-19T22:01:19Z</dcterms:modified>
</cp:coreProperties>
</file>